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comments/comment1.xml" ContentType="application/vnd.openxmlformats-officedocument.presentationml.comments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5" r:id="rId3"/>
    <p:sldId id="257" r:id="rId4"/>
    <p:sldId id="261" r:id="rId5"/>
    <p:sldId id="258" r:id="rId6"/>
    <p:sldId id="266" r:id="rId7"/>
    <p:sldId id="271" r:id="rId8"/>
    <p:sldId id="270" r:id="rId9"/>
    <p:sldId id="260" r:id="rId10"/>
    <p:sldId id="267" r:id="rId11"/>
    <p:sldId id="259" r:id="rId12"/>
    <p:sldId id="273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F5EC4B-36B6-469C-A77C-47D711BDF20A}">
          <p14:sldIdLst>
            <p14:sldId id="256"/>
            <p14:sldId id="265"/>
            <p14:sldId id="257"/>
            <p14:sldId id="261"/>
            <p14:sldId id="258"/>
            <p14:sldId id="266"/>
            <p14:sldId id="271"/>
            <p14:sldId id="270"/>
            <p14:sldId id="260"/>
            <p14:sldId id="267"/>
          </p14:sldIdLst>
        </p14:section>
        <p14:section name="Untitled Section" id="{BDE9F8FF-E37C-41B9-BAEE-67B786784AA2}">
          <p14:sldIdLst>
            <p14:sldId id="259"/>
            <p14:sldId id="273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e Rolls" initials="JR" lastIdx="1" clrIdx="0">
    <p:extLst>
      <p:ext uri="{19B8F6BF-5375-455C-9EA6-DF929625EA0E}">
        <p15:presenceInfo xmlns:p15="http://schemas.microsoft.com/office/powerpoint/2012/main" userId="S-1-5-21-3898166015-3349898181-3056413259-1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62" autoAdjust="0"/>
    <p:restoredTop sz="95853"/>
  </p:normalViewPr>
  <p:slideViewPr>
    <p:cSldViewPr snapToGrid="0" snapToObjects="1">
      <p:cViewPr varScale="1">
        <p:scale>
          <a:sx n="76" d="100"/>
          <a:sy n="76" d="100"/>
        </p:scale>
        <p:origin x="8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03T10:46:01.869" idx="1">
    <p:pos x="5600" y="1335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3T18:45:33.490"/>
    </inkml:context>
    <inkml:brush xml:id="br0">
      <inkml:brushProperty name="width" value="0.3" units="cm"/>
      <inkml:brushProperty name="height" value="0.6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0 1744,'35'12,"-6"0,-11-7,-3 1,5 2,-2-2,7 3,-3-1,3 1,-2 0,-1-1,4 3,2-2,3 5,-1-3,2 3,-2-2,3 0,-1 0,-5-2,2 1,-4-2,4 0,3 3,-5-3,2 1,-6-1,-6-4,-4 0,0 3,3 7,5 6,4 6,-4-4,-1 0,-4-6,0-1,-6-8,-2 1,5 1,-2-1,3 0,-6-4,6 3,-2 2,9 1,-3 1,5-1,-1-3,5 5,7 0,10 5,8-1,15 5,-9-10,15 7,-8-5,-1 2,-9-1,-15-5,-10-3,0-5,-4 5,3-5,2 5,-4 0,12 0,2 1,8-2,0-1,-6-3,-11 2,-6-2,-10 1,4-1,0 0,1 1,6-3,-3 3,5-1,-5 2,4-1,-6 1,3-2,-2 1,-3-1,-2 2,-7-2,3 0,-5 0,5 0,1 1,-5-1,3 0,-2 3,-1-1,3 1,-2 1,5 3,1 3,5 1,0 2,1-3,0 3,-3-4,1 0,-7-3,-1-2,-3-1,5 0,-1 2,9 3,1 0,1-1,2 0,-5-3,0 1,-4-3,3 4,-4-3,2 1,-1 0,3 1,6 2,9 3,11 6,3-5,3 5,-1-6,0 2,-5-3,-7-3,0-4,-7-1,2-1,-6 0,-2 2,-9-3,5 0,-5 0,4 0,-1 2,-6-3,-5 4,3-3,-1 2,1 0,0-1,-4 1,10 0,2 3,9 3,4 1,0 0,-3 1,1-3,-6 1,7 1,-7-3,2 3,-2-4,-5-3,0 2,-4-2,-2 1,0-1,-2 1,5-1,1 0,1 1,-1-1,1 1,4 1,7-1,3 2,-6-3,2 3,-10-3,3 1,0 0,2-3,3 3,4-2,2 3,4-2,-2 3,-3-5,3 1,-5 0,7-1,-1 2,0-1,-3 0,2 0,0 0,0-1,1 2,-8-3,4 4,-5-4,3 2,-2 0,-5 0,0-1,-2 2,5 0,6-1,4-1,2 1,0 0,-4 1,2 1,-2-3,-5 3,4-4,-8 0,1 0,-6 2,2-2,-5 2,8-2,2 0,6 0,3 0,-5 0,0 0,-8 0,-1 0,-2 0,-3 0,4 0,2 0,5 0,4 0,1 0,-3 0,0-2,-6 1,2-2,-3 0,-3 2,3-4,0 2,8-3,-3 2,0-1,-7 2,-2-1,-7 2,2-2,-3 2,0-1,1 3,3-3,4 2,9 0,-2-1,5 1,-5-1,-1-1,2-3,-8 3,2-3,-8 4,4-2,1-1,5-2,1 2,2-1,-1 5,-1-4,-6 5,-2-4,-6 4,6-4,2 3,6-5,8 3,-1-3,7 1,-2-3,5-2,-1-3,-3 3,3-4,-5 6,3-4,-4 3,2 0,-6 0,6-1,-5 0,3 2,-4-2,-3 7,1-3,-6 2,3-2,-2 2,-2-1,-1-1,0 3,0-3,2 1,5 0,-4-1,6-2,-4-2,7-4,-2 0,1-1,-1-1,2-2,3 2,1-2,2 1,-5 4,1-2,-5 4,0-1,0-3,-4 0,3-4,-2 3,4-7,1 2,2-6,-2 6,0-5,2 2,-4-1,3 0,-7 3,5-3,0 0,3-1,5-5,-5 7,5-7,-5 6,4-3,-4 3,4-2,-7 4,4-5,-4 7,3-5,0 3,-4 3,3-3,-5 3,5-4,-2 0,1 5,-9 3,4 3,-6 0,4-1,-1 2,-3 1,2 0,-3-2,7-2,-3-1,2-1,0-1,-4 1,2 0,-6 0,2 3,-6 2,6-3,-2 3,4-5,-1 2,-4-2,5 1,-3 0,5-4,-1 3,-3-1,2 2,-1-2,4-3,2-1,3-8,-3 5,7-5,0 2,1-3,-2 1,-7 4,-3 5,-6-1,1 3,-4-1,1 0,-3 4,-2 2,-3 2,2-2,0 1,-1-3,2-2,-1 2,2-3,0-2,-1 1,1-3,3-3,-1-2,4-4,-1 0,-2 7,-1-2,-1 2,2-3,-2-3,-1 8,2-2,-3 6,5-2,-3 0,1 5,-3-1,0 5,-2-2,0 1,0 0,1 2,-2 0,2 1,0 0,0-1,0 1,0 1,4-1,-4 3,3-3,-3 2,0 1,3-2,1-1,0 0,-1 0,0 1,2-3,1 0,1-3,1 3,-7 0,3 2,-5 2,1 0,1-1,-1 2,3-3,-3 2,0 2,4-8,-3 3,1-4,-4 1,2 0,-3-1,4-1,-3 2,-2 4,3-2,-3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9T17:28:37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9T17:28:3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9T17:28:37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9T17:28:3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734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1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7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5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916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6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4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6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2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6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1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6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0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customXml" Target="../ink/ink5.xml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9B65-7F00-AE44-B472-5D8DD289B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The Real Facts About </a:t>
            </a:r>
            <a:br>
              <a:rPr lang="en-US" sz="5400" dirty="0"/>
            </a:br>
            <a:r>
              <a:rPr lang="en-US" sz="5400" dirty="0"/>
              <a:t>Crestview Mutual Water Co. </a:t>
            </a:r>
            <a:br>
              <a:rPr lang="en-US" sz="5400" dirty="0"/>
            </a:br>
            <a:r>
              <a:rPr lang="en-US" sz="5400" dirty="0"/>
              <a:t>Proposed Well #7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2F66B-B461-FB45-A510-C4ECFCC69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40" y="5439228"/>
            <a:ext cx="9418320" cy="1691640"/>
          </a:xfrm>
        </p:spPr>
        <p:txBody>
          <a:bodyPr/>
          <a:lstStyle/>
          <a:p>
            <a:pPr algn="ctr"/>
            <a:r>
              <a:rPr lang="en-US" dirty="0"/>
              <a:t>Presented by Crestview Mutual Water Alliance</a:t>
            </a:r>
          </a:p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1633E-104D-8344-8192-7BB0213EC3D6}"/>
              </a:ext>
            </a:extLst>
          </p:cNvPr>
          <p:cNvSpPr txBox="1"/>
          <p:nvPr/>
        </p:nvSpPr>
        <p:spPr>
          <a:xfrm>
            <a:off x="2519916" y="1010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3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in the middle of a road&#10;&#10;Description automatically generated">
            <a:extLst>
              <a:ext uri="{FF2B5EF4-FFF2-40B4-BE49-F238E27FC236}">
                <a16:creationId xmlns:a16="http://schemas.microsoft.com/office/drawing/2014/main" id="{819F8901-ED94-8E40-B031-8B699B055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491" y="1844864"/>
            <a:ext cx="6145762" cy="3124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B55BE-BBA3-EF49-B9BF-C71331ED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8" y="517962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Existing Well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5AC08-C1D7-43BC-B177-24038E932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37" y="1890290"/>
            <a:ext cx="3819188" cy="451061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Well site #4 was originally deeded by the developer of the Las </a:t>
            </a:r>
            <a:r>
              <a:rPr lang="en-US" dirty="0" err="1"/>
              <a:t>Posas</a:t>
            </a:r>
            <a:r>
              <a:rPr lang="en-US" dirty="0"/>
              <a:t> Hills in 1978 for the purposes of a well before the HOA was formed in 1982.</a:t>
            </a:r>
          </a:p>
          <a:p>
            <a:r>
              <a:rPr lang="en-US" dirty="0"/>
              <a:t>At the time of construction the well enclosure was incorporated into the architectural design of the home. </a:t>
            </a:r>
          </a:p>
          <a:p>
            <a:r>
              <a:rPr lang="en-US" dirty="0"/>
              <a:t>The Developer minimized the impact to the development to maximize the property values of their project.  </a:t>
            </a:r>
          </a:p>
          <a:p>
            <a:r>
              <a:rPr lang="en-US" dirty="0"/>
              <a:t>This well site would not be permitted today and the methods of well construction would not meet the current regulatory standards of the State and County. 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9C35B1-642D-4939-9146-638F98C98B4A}"/>
              </a:ext>
            </a:extLst>
          </p:cNvPr>
          <p:cNvSpPr/>
          <p:nvPr/>
        </p:nvSpPr>
        <p:spPr>
          <a:xfrm>
            <a:off x="7572597" y="2359108"/>
            <a:ext cx="3013788" cy="22986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4165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3F60-A5C8-1249-B69C-345C9F08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54" y="272839"/>
            <a:ext cx="9692640" cy="101935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Proposed Well Enclosure Is An Industrial Steel Building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CD717D-9008-4478-B07C-3643AB8CE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776" y="1368203"/>
            <a:ext cx="9775457" cy="2412059"/>
          </a:xfrm>
        </p:spPr>
        <p:txBody>
          <a:bodyPr>
            <a:normAutofit fontScale="40000" lnSpcReduction="20000"/>
          </a:bodyPr>
          <a:lstStyle/>
          <a:p>
            <a:endParaRPr lang="en-US" sz="4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500" dirty="0"/>
              <a:t>Crestview intents to build a 1,400 ft. industrial metal building. There is no comparison to Well #4, which integrates nicely with the rest of the neighborhood.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500" dirty="0"/>
              <a:t>The HOA CC&amp;R’s DO NOT permit steel buildings or roofs. CC&amp;Rs also require a minimum structure of 2,500 </a:t>
            </a:r>
            <a:r>
              <a:rPr lang="en-US" sz="4500" dirty="0" err="1"/>
              <a:t>sq.ft</a:t>
            </a:r>
            <a:r>
              <a:rPr lang="en-US" sz="45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500" dirty="0"/>
              <a:t>The CC&amp;R’s prohibit this type of construction to ensure that all homes in the area meet a minimum standard of development. The proposed structure would have an</a:t>
            </a:r>
            <a:r>
              <a:rPr lang="en-US" sz="4500" u="sng" dirty="0"/>
              <a:t> adverse effect on property values of existing homes. 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063C5-8E90-794E-8BA1-87387CEAE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1872" y="2496054"/>
            <a:ext cx="4480560" cy="36646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C77C381-0C19-7742-96F2-ABCCA0F6C7FC}"/>
                  </a:ext>
                </a:extLst>
              </p14:cNvPr>
              <p14:cNvContentPartPr/>
              <p14:nvPr/>
            </p14:nvContentPartPr>
            <p14:xfrm>
              <a:off x="4430520" y="315370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C77C381-0C19-7742-96F2-ABCCA0F6C7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1520" y="31447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182513-31A8-254D-AA70-C7C5FD3F7DFB}"/>
                  </a:ext>
                </a:extLst>
              </p14:cNvPr>
              <p14:cNvContentPartPr/>
              <p14:nvPr/>
            </p14:nvContentPartPr>
            <p14:xfrm>
              <a:off x="4084560" y="315766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182513-31A8-254D-AA70-C7C5FD3F7D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5920" y="314866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ontent Placeholder 8" descr="A small house in the background&#10;&#10;Description automatically generated">
            <a:extLst>
              <a:ext uri="{FF2B5EF4-FFF2-40B4-BE49-F238E27FC236}">
                <a16:creationId xmlns:a16="http://schemas.microsoft.com/office/drawing/2014/main" id="{E3883166-D99A-4490-9362-952927E2ED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828647" y="4179703"/>
            <a:ext cx="4677587" cy="2259957"/>
          </a:xfrm>
          <a:prstGeom prst="rect">
            <a:avLst/>
          </a:prstGeom>
        </p:spPr>
      </p:pic>
      <p:pic>
        <p:nvPicPr>
          <p:cNvPr id="10" name="Picture 9" descr="A large white building&#10;&#10;Description automatically generated">
            <a:extLst>
              <a:ext uri="{FF2B5EF4-FFF2-40B4-BE49-F238E27FC236}">
                <a16:creationId xmlns:a16="http://schemas.microsoft.com/office/drawing/2014/main" id="{EEDF984A-47EE-4B91-9ADE-2172034E20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76" y="4179702"/>
            <a:ext cx="4704898" cy="2259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50FF7-AF66-FE4F-A3A0-F389CFA3BC30}"/>
              </a:ext>
            </a:extLst>
          </p:cNvPr>
          <p:cNvSpPr txBox="1"/>
          <p:nvPr/>
        </p:nvSpPr>
        <p:spPr>
          <a:xfrm>
            <a:off x="10036098" y="2475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3FF89-128A-9A43-A36D-67C4DEB30853}"/>
              </a:ext>
            </a:extLst>
          </p:cNvPr>
          <p:cNvSpPr txBox="1"/>
          <p:nvPr/>
        </p:nvSpPr>
        <p:spPr>
          <a:xfrm>
            <a:off x="11307337" y="26762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97E3B-0A68-F647-A257-978F3AB0B71E}"/>
              </a:ext>
            </a:extLst>
          </p:cNvPr>
          <p:cNvSpPr txBox="1"/>
          <p:nvPr/>
        </p:nvSpPr>
        <p:spPr>
          <a:xfrm>
            <a:off x="1657350" y="-742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3F60-A5C8-1249-B69C-345C9F08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81" y="-68392"/>
            <a:ext cx="9692640" cy="1019353"/>
          </a:xfrm>
        </p:spPr>
        <p:txBody>
          <a:bodyPr/>
          <a:lstStyle/>
          <a:p>
            <a:r>
              <a:rPr lang="en-US" dirty="0"/>
              <a:t>HOA Compliant Homes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C77C381-0C19-7742-96F2-ABCCA0F6C7FC}"/>
                  </a:ext>
                </a:extLst>
              </p14:cNvPr>
              <p14:cNvContentPartPr/>
              <p14:nvPr/>
            </p14:nvContentPartPr>
            <p14:xfrm>
              <a:off x="4430520" y="315370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C77C381-0C19-7742-96F2-ABCCA0F6C7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1520" y="31447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182513-31A8-254D-AA70-C7C5FD3F7DFB}"/>
                  </a:ext>
                </a:extLst>
              </p14:cNvPr>
              <p14:cNvContentPartPr/>
              <p14:nvPr/>
            </p14:nvContentPartPr>
            <p14:xfrm>
              <a:off x="4084560" y="315766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182513-31A8-254D-AA70-C7C5FD3F7D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5920" y="314866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25E70C5-9B96-46FF-B895-621BD2D84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83" y="2605170"/>
            <a:ext cx="8220075" cy="2287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C2BB17-6F5A-42DC-A5F0-98A4D080502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37" y="4638799"/>
            <a:ext cx="2971789" cy="1837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610339-4D8F-48EB-A442-3C2E4973368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149" y="920921"/>
            <a:ext cx="2947701" cy="1771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A95561-1850-49E3-AAA6-423ED8C21535}"/>
              </a:ext>
            </a:extLst>
          </p:cNvPr>
          <p:cNvCxnSpPr>
            <a:cxnSpLocks/>
          </p:cNvCxnSpPr>
          <p:nvPr/>
        </p:nvCxnSpPr>
        <p:spPr>
          <a:xfrm flipH="1">
            <a:off x="2910599" y="2682112"/>
            <a:ext cx="685953" cy="904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0061FF-2364-45CD-A1B4-66F02F062605}"/>
              </a:ext>
            </a:extLst>
          </p:cNvPr>
          <p:cNvCxnSpPr>
            <a:cxnSpLocks/>
          </p:cNvCxnSpPr>
          <p:nvPr/>
        </p:nvCxnSpPr>
        <p:spPr>
          <a:xfrm>
            <a:off x="6955483" y="2602690"/>
            <a:ext cx="773278" cy="904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4D02F5-0AA6-46ED-827C-C7D4E282143F}"/>
              </a:ext>
            </a:extLst>
          </p:cNvPr>
          <p:cNvCxnSpPr>
            <a:cxnSpLocks/>
          </p:cNvCxnSpPr>
          <p:nvPr/>
        </p:nvCxnSpPr>
        <p:spPr>
          <a:xfrm flipH="1" flipV="1">
            <a:off x="3959147" y="3698121"/>
            <a:ext cx="3151180" cy="9685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4D3CC0-BF35-4F25-8EB0-DFACD99CCFCD}"/>
              </a:ext>
            </a:extLst>
          </p:cNvPr>
          <p:cNvCxnSpPr>
            <a:cxnSpLocks/>
          </p:cNvCxnSpPr>
          <p:nvPr/>
        </p:nvCxnSpPr>
        <p:spPr>
          <a:xfrm flipH="1" flipV="1">
            <a:off x="3701588" y="4282099"/>
            <a:ext cx="515118" cy="5626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31DADC-03D0-4130-97F2-F237AED0984E}"/>
              </a:ext>
            </a:extLst>
          </p:cNvPr>
          <p:cNvCxnSpPr>
            <a:cxnSpLocks/>
          </p:cNvCxnSpPr>
          <p:nvPr/>
        </p:nvCxnSpPr>
        <p:spPr>
          <a:xfrm flipH="1" flipV="1">
            <a:off x="849590" y="3945228"/>
            <a:ext cx="162789" cy="673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9258FB6-853D-4274-BAC0-D210DEBB7CE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031" y="4672722"/>
            <a:ext cx="2722350" cy="1835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6D71AD-8064-4BBC-BC38-8528B4C1755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186" y="1023423"/>
            <a:ext cx="2722341" cy="1771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77CCE7-6144-4533-9CE7-542317EF806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149" y="4833211"/>
            <a:ext cx="2722335" cy="1835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EF0C1D6-6D42-486B-8749-93C09D01BFA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34" y="1075619"/>
            <a:ext cx="3085579" cy="1837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03BEB9-3115-422C-A86B-0B9049069F36}"/>
              </a:ext>
            </a:extLst>
          </p:cNvPr>
          <p:cNvCxnSpPr>
            <a:cxnSpLocks/>
          </p:cNvCxnSpPr>
          <p:nvPr/>
        </p:nvCxnSpPr>
        <p:spPr>
          <a:xfrm>
            <a:off x="1256715" y="2976882"/>
            <a:ext cx="298294" cy="4912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595E774-747B-454F-B956-7360D50F529E}"/>
              </a:ext>
            </a:extLst>
          </p:cNvPr>
          <p:cNvCxnSpPr>
            <a:cxnSpLocks/>
          </p:cNvCxnSpPr>
          <p:nvPr/>
        </p:nvCxnSpPr>
        <p:spPr>
          <a:xfrm flipH="1">
            <a:off x="7522553" y="4091343"/>
            <a:ext cx="1471851" cy="91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C8566C9E-A259-4506-BB3F-B58C766D98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7597" y="2927637"/>
            <a:ext cx="2923077" cy="1271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608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1BFA-5DFD-AF42-9EFD-B9EC0543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99" y="-106257"/>
            <a:ext cx="9692640" cy="1325562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27959-042D-C148-BCEA-AA61D112EE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2010" y="1333500"/>
            <a:ext cx="9692640" cy="5057775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HOA has rejected the wellsite plan proposed by Crestview</a:t>
            </a:r>
            <a:endParaRPr lang="en-US" dirty="0"/>
          </a:p>
          <a:p>
            <a:r>
              <a:rPr lang="en-US" dirty="0"/>
              <a:t>Homeowners Association CC&amp;R’s do not allow for any drilling</a:t>
            </a:r>
          </a:p>
          <a:p>
            <a:r>
              <a:rPr lang="en-US" dirty="0"/>
              <a:t>The proposed plan submitted by Crestview does not meet the architectural standards set out by the HOA / CC&amp;R’s. As of current date Crestview has broken all communication with HOA and residents.</a:t>
            </a:r>
          </a:p>
          <a:p>
            <a:r>
              <a:rPr lang="en-US" dirty="0"/>
              <a:t>Crestview has made no attempt to resolve the concerns presented by the HOA and neighborhood residents. Attempts by shareholders to discuss Well #7 has been moved to Executive Session, thereby ceasing further discussion.</a:t>
            </a:r>
          </a:p>
          <a:p>
            <a:r>
              <a:rPr lang="en-US" dirty="0"/>
              <a:t>Crestview will not indemnify homeowners that will be impacted by the project.</a:t>
            </a:r>
          </a:p>
          <a:p>
            <a:r>
              <a:rPr lang="en-US" dirty="0"/>
              <a:t>The size of the site and location on hillside prohibit traditional drilling means and methods.</a:t>
            </a:r>
          </a:p>
          <a:p>
            <a:r>
              <a:rPr lang="en-US" dirty="0"/>
              <a:t>THERE HAS BEEN </a:t>
            </a:r>
            <a:r>
              <a:rPr lang="en-US" u="sng" dirty="0"/>
              <a:t>NO LAWSUIT </a:t>
            </a:r>
            <a:r>
              <a:rPr lang="en-US" dirty="0"/>
              <a:t>FILED BY RESIDENTS OR HOA </a:t>
            </a:r>
          </a:p>
          <a:p>
            <a:pPr marL="0" indent="0" algn="ctr">
              <a:buNone/>
            </a:pPr>
            <a:r>
              <a:rPr lang="en-US" dirty="0"/>
              <a:t>CRESTVIEW’S FOCUS IS ON GETTING APPROVAL FROM COUNTY, REGARDLESS OF FINANCIAL IMPACT TO SHAREHOLDERS AND SURROUNDING AREA.  </a:t>
            </a:r>
          </a:p>
        </p:txBody>
      </p:sp>
    </p:spTree>
    <p:extLst>
      <p:ext uri="{BB962C8B-B14F-4D97-AF65-F5344CB8AC3E}">
        <p14:creationId xmlns:p14="http://schemas.microsoft.com/office/powerpoint/2010/main" val="115696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14808-5B82-4D69-AAC4-25152D3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4" y="1123019"/>
            <a:ext cx="9026055" cy="5147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8EC24F-69AF-42ED-98A6-4F7A83AAD217}"/>
              </a:ext>
            </a:extLst>
          </p:cNvPr>
          <p:cNvSpPr/>
          <p:nvPr/>
        </p:nvSpPr>
        <p:spPr>
          <a:xfrm>
            <a:off x="1287624" y="302065"/>
            <a:ext cx="5926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Proposed Well Location  </a:t>
            </a:r>
          </a:p>
        </p:txBody>
      </p:sp>
    </p:spTree>
    <p:extLst>
      <p:ext uri="{BB962C8B-B14F-4D97-AF65-F5344CB8AC3E}">
        <p14:creationId xmlns:p14="http://schemas.microsoft.com/office/powerpoint/2010/main" val="288748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2751-906D-5F45-A956-2EFF98E4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14" y="1171815"/>
            <a:ext cx="3200400" cy="562163"/>
          </a:xfrm>
        </p:spPr>
        <p:txBody>
          <a:bodyPr>
            <a:normAutofit/>
          </a:bodyPr>
          <a:lstStyle/>
          <a:p>
            <a:r>
              <a:rPr lang="en-US" sz="2800" dirty="0"/>
              <a:t>191 </a:t>
            </a:r>
            <a:r>
              <a:rPr lang="en-US" sz="2800" dirty="0" err="1"/>
              <a:t>Alviso</a:t>
            </a:r>
            <a:r>
              <a:rPr lang="en-US" sz="2800" dirty="0"/>
              <a:t> Dr.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61B8-AC2D-5C46-B49D-DF52A6AB0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300" y="993710"/>
            <a:ext cx="6079066" cy="4287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Property History </a:t>
            </a:r>
          </a:p>
          <a:p>
            <a:r>
              <a:rPr lang="en-US" dirty="0"/>
              <a:t>Crestview purchased property in October 2015; paid $505,000</a:t>
            </a:r>
          </a:p>
          <a:p>
            <a:pPr lvl="1"/>
            <a:r>
              <a:rPr lang="en-US" dirty="0"/>
              <a:t>property previous sold on 12/31/2014 for $385,000. </a:t>
            </a:r>
          </a:p>
          <a:p>
            <a:r>
              <a:rPr lang="en-US" dirty="0"/>
              <a:t>Homeowners Association </a:t>
            </a:r>
            <a:r>
              <a:rPr lang="en-US" u="sng" dirty="0"/>
              <a:t>CC&amp;R’s do not allow for any drilling</a:t>
            </a:r>
          </a:p>
          <a:p>
            <a:r>
              <a:rPr lang="en-US" dirty="0"/>
              <a:t>No formal alternative site analysis conducted or produced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291D99-F163-4EAB-AD78-73DBE7A19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table, man, computer, white&#10;&#10;Description automatically generated">
            <a:extLst>
              <a:ext uri="{FF2B5EF4-FFF2-40B4-BE49-F238E27FC236}">
                <a16:creationId xmlns:a16="http://schemas.microsoft.com/office/drawing/2014/main" id="{0ADE17A5-2649-45F9-871E-8F617E1BB6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814" y="1733978"/>
            <a:ext cx="3450834" cy="44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7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EBDD-D16B-D345-880E-DBAD26F2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39" y="623297"/>
            <a:ext cx="9692640" cy="751522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Communication to Focus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4BF75-7261-D546-AF26-05E544AC05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4441" y="1502228"/>
            <a:ext cx="5104471" cy="4862286"/>
          </a:xfrm>
        </p:spPr>
        <p:txBody>
          <a:bodyPr>
            <a:normAutofit/>
          </a:bodyPr>
          <a:lstStyle/>
          <a:p>
            <a:r>
              <a:rPr lang="en-US" dirty="0"/>
              <a:t>September, 2018 - Crestview requested surrounding neighbors attend a “focus group presentation”  </a:t>
            </a:r>
          </a:p>
          <a:p>
            <a:r>
              <a:rPr lang="en-US" dirty="0"/>
              <a:t>The presentation included draft site plan/landscape plan </a:t>
            </a:r>
          </a:p>
          <a:p>
            <a:r>
              <a:rPr lang="en-US" dirty="0"/>
              <a:t>Crestview offered to move surrounding neighbors to hotels for approx. 45 days due to the noise and vibration of the 24/7 drilling of the well. </a:t>
            </a:r>
          </a:p>
          <a:p>
            <a:r>
              <a:rPr lang="en-US" dirty="0"/>
              <a:t>Crestview offered to video/inspect surrounding properties both before and after well drilling to insure they would cover any damages caused by drilling</a:t>
            </a:r>
          </a:p>
          <a:p>
            <a:r>
              <a:rPr lang="en-US" sz="2400" dirty="0"/>
              <a:t>These offers have been </a:t>
            </a:r>
            <a:r>
              <a:rPr lang="en-US" sz="2400" u="sng" dirty="0"/>
              <a:t>rescinded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916CD-DCEA-4284-8B68-9C839121C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7" y="1756228"/>
            <a:ext cx="3524487" cy="45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6CB3-17BF-934A-85B6-36231BBD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7" y="457200"/>
            <a:ext cx="4777272" cy="1600197"/>
          </a:xfrm>
        </p:spPr>
        <p:txBody>
          <a:bodyPr>
            <a:normAutofit/>
          </a:bodyPr>
          <a:lstStyle/>
          <a:p>
            <a:r>
              <a:rPr lang="en-US" sz="4800" dirty="0"/>
              <a:t>Drilling Concerns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4FA2-3B74-1A4C-BC70-90A5A760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596" y="843407"/>
            <a:ext cx="5227562" cy="5486400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State</a:t>
            </a:r>
            <a:r>
              <a:rPr lang="en-US" dirty="0"/>
              <a:t> water regulations require </a:t>
            </a:r>
            <a:r>
              <a:rPr lang="en-US" u="sng" dirty="0"/>
              <a:t>150 ft. </a:t>
            </a:r>
            <a:r>
              <a:rPr lang="en-US" dirty="0"/>
              <a:t>setback from septic systems</a:t>
            </a:r>
          </a:p>
          <a:p>
            <a:r>
              <a:rPr lang="en-US" u="sng" dirty="0"/>
              <a:t>County</a:t>
            </a:r>
            <a:r>
              <a:rPr lang="en-US" dirty="0"/>
              <a:t> regulations require </a:t>
            </a:r>
            <a:r>
              <a:rPr lang="en-US" u="sng" dirty="0"/>
              <a:t>200 ft.</a:t>
            </a:r>
            <a:r>
              <a:rPr lang="en-US" dirty="0"/>
              <a:t> setback from septic systems</a:t>
            </a:r>
          </a:p>
          <a:p>
            <a:r>
              <a:rPr lang="en-US" dirty="0"/>
              <a:t>The proposed site does not meet State and County setback requirements for well proximity to seepage pits</a:t>
            </a:r>
          </a:p>
          <a:p>
            <a:r>
              <a:rPr lang="en-US" dirty="0"/>
              <a:t>Crestview’s proposed solution: 900 ft sanitary seal - this </a:t>
            </a:r>
            <a:r>
              <a:rPr lang="en-US" u="sng" dirty="0"/>
              <a:t>unanticipated</a:t>
            </a:r>
            <a:r>
              <a:rPr lang="en-US" dirty="0"/>
              <a:t> cost will be significant.</a:t>
            </a:r>
          </a:p>
          <a:p>
            <a:r>
              <a:rPr lang="en-US" dirty="0"/>
              <a:t>Studies dispute safety of sanitary seal (Nebraska study – 2001-2006)</a:t>
            </a:r>
          </a:p>
          <a:p>
            <a:r>
              <a:rPr lang="en-US" dirty="0"/>
              <a:t>Crestview </a:t>
            </a:r>
            <a:r>
              <a:rPr lang="en-US" u="sng" dirty="0"/>
              <a:t>has not </a:t>
            </a:r>
            <a:r>
              <a:rPr lang="en-US" dirty="0"/>
              <a:t>offered financial assistance to homeowners (after Well#7 installation) who may be required to install alternative waste treatment units at a cost of approx. </a:t>
            </a:r>
            <a:r>
              <a:rPr lang="en-US" u="sng" dirty="0"/>
              <a:t>$50,000 and annual maintenance of $2500/year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F2DB-D662-4AD4-9A7F-50213D379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0554" y="5650269"/>
            <a:ext cx="5140195" cy="679538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/>
              <a:t>*Red dot indicates location of existing septic system. The larger circle surrounding each represent the appropriate setback of 150 ft.</a:t>
            </a:r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9AE1D-CAE9-49B2-ADE3-6E517AE81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1" t="6665" r="2970" b="10000"/>
          <a:stretch/>
        </p:blipFill>
        <p:spPr>
          <a:xfrm>
            <a:off x="298580" y="2099734"/>
            <a:ext cx="4987147" cy="34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4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CB916455-D027-0D49-993E-26B0B7625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5733" y="643466"/>
            <a:ext cx="3903133" cy="5571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99607A-B668-4968-9903-626065A0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1" y="4528266"/>
            <a:ext cx="6925733" cy="215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C7718-2DEF-459C-B52C-D2DC0D049433}"/>
              </a:ext>
            </a:extLst>
          </p:cNvPr>
          <p:cNvSpPr txBox="1"/>
          <p:nvPr/>
        </p:nvSpPr>
        <p:spPr>
          <a:xfrm>
            <a:off x="321731" y="516467"/>
            <a:ext cx="569806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Sanitary Seal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October of 1999 a well was constructed with a transparent casing to use in an educational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transparent casing and screen were clear enough to allow a down hole camera to examine the placement of the sand filler pack and bentonite sealing materials.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 inspection performed 16 months after construction revealed cracks and voids that could allow surface contaminants to move though the grout and into the groundwater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study has been recognized by the State Water </a:t>
            </a:r>
            <a:r>
              <a:rPr lang="en-US" sz="1400"/>
              <a:t>Resouces </a:t>
            </a:r>
            <a:r>
              <a:rPr lang="en-US" sz="1400" dirty="0"/>
              <a:t>Control Board.</a:t>
            </a:r>
          </a:p>
        </p:txBody>
      </p:sp>
    </p:spTree>
    <p:extLst>
      <p:ext uri="{BB962C8B-B14F-4D97-AF65-F5344CB8AC3E}">
        <p14:creationId xmlns:p14="http://schemas.microsoft.com/office/powerpoint/2010/main" val="222731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with a mountain in the background&#10;&#10;Description automatically generated">
            <a:extLst>
              <a:ext uri="{FF2B5EF4-FFF2-40B4-BE49-F238E27FC236}">
                <a16:creationId xmlns:a16="http://schemas.microsoft.com/office/drawing/2014/main" id="{EF8B6F9E-2A53-A04F-BF4D-8C217FD3AB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92"/>
          <a:stretch/>
        </p:blipFill>
        <p:spPr>
          <a:xfrm>
            <a:off x="4573612" y="1206725"/>
            <a:ext cx="5962288" cy="3437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84D5C-FBDA-7849-82BC-B81CB8A58B7E}"/>
              </a:ext>
            </a:extLst>
          </p:cNvPr>
          <p:cNvSpPr txBox="1"/>
          <p:nvPr/>
        </p:nvSpPr>
        <p:spPr>
          <a:xfrm>
            <a:off x="277645" y="341861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Noise and Property Impacts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BEF6A0-0A53-41C3-8C07-59EE93B2D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645" y="1206726"/>
            <a:ext cx="4047612" cy="530941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Well drilling proposed for 24/7 for 30-45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Well drilling requires ample space for the drilling equipment and proper sound mitigation tools.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are limited alternatives to provide sufficient noise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is a high probability that this practice will cause lasting damage to neighboring properties.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Crestview has not indemnified adjacent properties for any potential damages.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044EEA-70A7-4188-8D55-7941D1F9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551" y="4678058"/>
            <a:ext cx="5848349" cy="1838081"/>
          </a:xfrm>
        </p:spPr>
        <p:txBody>
          <a:bodyPr>
            <a:normAutofit fontScale="85000" lnSpcReduction="10000"/>
          </a:bodyPr>
          <a:lstStyle/>
          <a:p>
            <a:r>
              <a:rPr lang="en-US" sz="1400" dirty="0"/>
              <a:t>This photo was taken of a well drilling operations in Santa Paula. </a:t>
            </a:r>
          </a:p>
          <a:p>
            <a:r>
              <a:rPr lang="en-US" sz="1400" dirty="0"/>
              <a:t>This well had a proposed depth of 840ft – Well #7 has a proposed depth of 1400 ft</a:t>
            </a:r>
          </a:p>
          <a:p>
            <a:r>
              <a:rPr lang="en-US" sz="1400" dirty="0"/>
              <a:t>The contractor erected sound protection walls at a height of 25 feet secured to I-beams that had been driven into the earth to a sufficient depth to prevent any movement under anticipated environmental loading. </a:t>
            </a:r>
          </a:p>
          <a:p>
            <a:r>
              <a:rPr lang="en-US" sz="1400" dirty="0"/>
              <a:t>Nearest dwellings approx. 330 Ft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00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8922-51D5-438F-885A-81016F8C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347721"/>
            <a:ext cx="9692640" cy="918258"/>
          </a:xfrm>
        </p:spPr>
        <p:txBody>
          <a:bodyPr/>
          <a:lstStyle/>
          <a:p>
            <a:r>
              <a:rPr lang="en-US" dirty="0"/>
              <a:t>Grading and Retaining Walls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B88F2-421E-4372-98EC-773D11C99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80" y="1796903"/>
            <a:ext cx="3892162" cy="506109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CUP application appears to underestimate the required grading on the hillside lot.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Adjacent properties all have retaining walls due to slope.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proposed site does not have any existing infrastructure.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lot size and location make it less than optimal for drilling equipment.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A picture containing outdoor, grass, building, park&#10;&#10;Description automatically generated">
            <a:extLst>
              <a:ext uri="{FF2B5EF4-FFF2-40B4-BE49-F238E27FC236}">
                <a16:creationId xmlns:a16="http://schemas.microsoft.com/office/drawing/2014/main" id="{4966E26A-C354-40A5-A808-A5D3D50CF9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828" y="2108483"/>
            <a:ext cx="6278212" cy="353149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8D9F52-56CB-42E5-BC22-61C0F7B344D2}"/>
              </a:ext>
            </a:extLst>
          </p:cNvPr>
          <p:cNvCxnSpPr>
            <a:cxnSpLocks/>
          </p:cNvCxnSpPr>
          <p:nvPr/>
        </p:nvCxnSpPr>
        <p:spPr>
          <a:xfrm flipH="1" flipV="1">
            <a:off x="8372475" y="2402581"/>
            <a:ext cx="2099978" cy="25253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336315-5AD8-4673-A684-0679BD7D6C11}"/>
              </a:ext>
            </a:extLst>
          </p:cNvPr>
          <p:cNvCxnSpPr>
            <a:cxnSpLocks/>
          </p:cNvCxnSpPr>
          <p:nvPr/>
        </p:nvCxnSpPr>
        <p:spPr>
          <a:xfrm>
            <a:off x="8362950" y="2402581"/>
            <a:ext cx="0" cy="664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3B15E1-3D09-451E-83BA-0106AFB72A1C}"/>
              </a:ext>
            </a:extLst>
          </p:cNvPr>
          <p:cNvSpPr txBox="1"/>
          <p:nvPr/>
        </p:nvSpPr>
        <p:spPr>
          <a:xfrm>
            <a:off x="5657850" y="5660429"/>
            <a:ext cx="494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*Red line indicates severity of existing slope</a:t>
            </a:r>
          </a:p>
        </p:txBody>
      </p:sp>
    </p:spTree>
    <p:extLst>
      <p:ext uri="{BB962C8B-B14F-4D97-AF65-F5344CB8AC3E}">
        <p14:creationId xmlns:p14="http://schemas.microsoft.com/office/powerpoint/2010/main" val="175640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49FD0-42A6-0B48-9E4C-873B7271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1" y="201197"/>
            <a:ext cx="9692640" cy="1325562"/>
          </a:xfrm>
        </p:spPr>
        <p:txBody>
          <a:bodyPr/>
          <a:lstStyle/>
          <a:p>
            <a:r>
              <a:rPr lang="en-US" dirty="0"/>
              <a:t>Environmental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01E34-50A2-CB41-B303-10DA269A77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5431" y="1759442"/>
            <a:ext cx="4121231" cy="44445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Proposed well expected to discharge drilling water into a blueline creek at north end of property</a:t>
            </a:r>
          </a:p>
          <a:p>
            <a:r>
              <a:rPr lang="en-US" dirty="0"/>
              <a:t>Crestview has not acknowledged that flow easements on property are owned by Homeowners Association</a:t>
            </a:r>
          </a:p>
          <a:p>
            <a:r>
              <a:rPr lang="en-US" dirty="0"/>
              <a:t>Blueline creek runs over private property – no communication on potential impact</a:t>
            </a:r>
          </a:p>
          <a:p>
            <a:pPr>
              <a:lnSpc>
                <a:spcPct val="100000"/>
              </a:lnSpc>
            </a:pPr>
            <a:r>
              <a:rPr lang="en-US" dirty="0"/>
              <a:t>Project documents that have been submitted to the county describe the blueline creek as “</a:t>
            </a:r>
            <a:r>
              <a:rPr lang="en-US" u="sng" dirty="0"/>
              <a:t>an existing drainage SWALE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photo, indoor, old, white&#10;&#10;Description automatically generated">
            <a:extLst>
              <a:ext uri="{FF2B5EF4-FFF2-40B4-BE49-F238E27FC236}">
                <a16:creationId xmlns:a16="http://schemas.microsoft.com/office/drawing/2014/main" id="{E9EE0022-CA19-4077-B068-DBAA9AF07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656" y="1653718"/>
            <a:ext cx="6042894" cy="465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1C31BE3-D765-4B6E-805A-2B17E0888E12}"/>
                  </a:ext>
                </a:extLst>
              </p14:cNvPr>
              <p14:cNvContentPartPr/>
              <p14:nvPr/>
            </p14:nvContentPartPr>
            <p14:xfrm>
              <a:off x="4789713" y="2119085"/>
              <a:ext cx="4100671" cy="1155783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1C31BE3-D765-4B6E-805A-2B17E0888E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5714" y="2011102"/>
                <a:ext cx="4208309" cy="137139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rapezoid 5">
            <a:extLst>
              <a:ext uri="{FF2B5EF4-FFF2-40B4-BE49-F238E27FC236}">
                <a16:creationId xmlns:a16="http://schemas.microsoft.com/office/drawing/2014/main" id="{88548CA1-132F-421B-A62E-D750196A790F}"/>
              </a:ext>
            </a:extLst>
          </p:cNvPr>
          <p:cNvSpPr/>
          <p:nvPr/>
        </p:nvSpPr>
        <p:spPr>
          <a:xfrm>
            <a:off x="5838826" y="3274868"/>
            <a:ext cx="838200" cy="1155783"/>
          </a:xfrm>
          <a:prstGeom prst="trapezoid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AA6F26-C168-4612-99AE-46374568A4DD}"/>
              </a:ext>
            </a:extLst>
          </p:cNvPr>
          <p:cNvCxnSpPr/>
          <p:nvPr/>
        </p:nvCxnSpPr>
        <p:spPr>
          <a:xfrm flipV="1">
            <a:off x="6276975" y="3209925"/>
            <a:ext cx="0" cy="57150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81402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1450</TotalTime>
  <Words>991</Words>
  <Application>Microsoft Office PowerPoint</Application>
  <PresentationFormat>Widescreen</PresentationFormat>
  <Paragraphs>88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Schoolbook</vt:lpstr>
      <vt:lpstr>Wingdings 2</vt:lpstr>
      <vt:lpstr>View</vt:lpstr>
      <vt:lpstr>The Real Facts About  Crestview Mutual Water Co.  Proposed Well #7 </vt:lpstr>
      <vt:lpstr>PowerPoint Presentation</vt:lpstr>
      <vt:lpstr>191 Alviso Dr.</vt:lpstr>
      <vt:lpstr>Initial Communication to Focus Group</vt:lpstr>
      <vt:lpstr>Drilling Concerns </vt:lpstr>
      <vt:lpstr>PowerPoint Presentation</vt:lpstr>
      <vt:lpstr>PowerPoint Presentation</vt:lpstr>
      <vt:lpstr>Grading and Retaining Walls </vt:lpstr>
      <vt:lpstr>Environmental Impact </vt:lpstr>
      <vt:lpstr>Existing Well #4</vt:lpstr>
      <vt:lpstr>Proposed Well Enclosure Is An Industrial Steel Building </vt:lpstr>
      <vt:lpstr>HOA Compliant Homes 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Neighbors introduction to proposed well #7</dc:title>
  <dc:creator>christine cohen</dc:creator>
  <cp:lastModifiedBy>Mike Rolls</cp:lastModifiedBy>
  <cp:revision>61</cp:revision>
  <cp:lastPrinted>2020-02-07T05:55:18Z</cp:lastPrinted>
  <dcterms:created xsi:type="dcterms:W3CDTF">2020-01-29T22:01:11Z</dcterms:created>
  <dcterms:modified xsi:type="dcterms:W3CDTF">2020-03-01T16:24:08Z</dcterms:modified>
</cp:coreProperties>
</file>